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sldIdLst>
    <p:sldId id="256" r:id="rId2"/>
    <p:sldId id="257" r:id="rId3"/>
    <p:sldId id="262" r:id="rId4"/>
    <p:sldId id="263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58" r:id="rId13"/>
    <p:sldId id="259" r:id="rId14"/>
    <p:sldId id="260" r:id="rId15"/>
    <p:sldId id="272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7" autoAdjust="0"/>
    <p:restoredTop sz="94580" autoAdjust="0"/>
  </p:normalViewPr>
  <p:slideViewPr>
    <p:cSldViewPr>
      <p:cViewPr varScale="1">
        <p:scale>
          <a:sx n="62" d="100"/>
          <a:sy n="62" d="100"/>
        </p:scale>
        <p:origin x="-84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09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D8245174-4615-4108-A74C-16E92E3210D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82543D-5B7E-41CA-BABC-A1E38330F0FA}" type="slidenum">
              <a:rPr lang="en-US"/>
              <a:pPr/>
              <a:t>1</a:t>
            </a:fld>
            <a:endParaRPr lang="en-U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222E69-3443-4270-98B4-00F6FE951C9F}" type="slidenum">
              <a:rPr lang="en-US"/>
              <a:pPr/>
              <a:t>2</a:t>
            </a:fld>
            <a:endParaRPr lang="en-U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DDA6DA-6E4A-4492-B226-873A619F1083}" type="slidenum">
              <a:rPr lang="en-US"/>
              <a:pPr/>
              <a:t>3</a:t>
            </a:fld>
            <a:endParaRPr lang="en-U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ECEA4F-E83E-4636-8798-0BDB7566BC4C}" type="slidenum">
              <a:rPr lang="en-US"/>
              <a:pPr/>
              <a:t>4</a:t>
            </a:fld>
            <a:endParaRPr 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3CA3F6-2D22-4C63-B4C0-EDD6B200AD9E}" type="slidenum">
              <a:rPr lang="en-US"/>
              <a:pPr/>
              <a:t>5</a:t>
            </a:fld>
            <a:endParaRPr lang="en-U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4C3FA1-529A-4802-9493-CB17EF295830}" type="slidenum">
              <a:rPr lang="en-US"/>
              <a:pPr/>
              <a:t>6</a:t>
            </a:fld>
            <a:endParaRPr 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92564E-F5A5-4C26-A8B4-AF7C803F06D6}" type="slidenum">
              <a:rPr lang="en-US"/>
              <a:pPr/>
              <a:t>7</a:t>
            </a:fld>
            <a:endParaRPr lang="en-U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F091E6-AD1E-45B2-9554-F02271BE466F}" type="slidenum">
              <a:rPr lang="en-US"/>
              <a:pPr/>
              <a:t>8</a:t>
            </a:fld>
            <a:endParaRPr 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412C72-6FBF-40FC-AFBC-28E2F9081C64}" type="slidenum">
              <a:rPr lang="en-US"/>
              <a:pPr/>
              <a:t>9</a:t>
            </a:fld>
            <a:endParaRPr lang="en-U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34CF39-3E62-41B5-BC7B-A25124EC195B}" type="slidenum">
              <a:rPr lang="en-US"/>
              <a:pPr/>
              <a:t>10</a:t>
            </a:fld>
            <a:endParaRPr lang="en-U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A87054-2EB5-4F35-A6BC-85DBB61377BD}" type="slidenum">
              <a:rPr lang="en-US"/>
              <a:pPr/>
              <a:t>11</a:t>
            </a:fld>
            <a:endParaRPr lang="en-U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6F112-63E4-46F0-85AB-3479B6525C21}" type="slidenum">
              <a:rPr lang="en-US"/>
              <a:pPr/>
              <a:t>12</a:t>
            </a:fld>
            <a:endParaRPr lang="en-U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8F2992-2D66-4C9A-8E86-D4D3CB91D246}" type="slidenum">
              <a:rPr lang="en-US"/>
              <a:pPr/>
              <a:t>13</a:t>
            </a:fld>
            <a:endParaRPr lang="en-U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BC426D-45D7-427C-A073-2D0E1D0D0449}" type="slidenum">
              <a:rPr lang="en-US"/>
              <a:pPr/>
              <a:t>14</a:t>
            </a:fld>
            <a:endParaRPr lang="en-U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6B86F8-C36C-4755-94DE-6395C3D68D0D}" type="slidenum">
              <a:rPr lang="en-US"/>
              <a:pPr/>
              <a:t>15</a:t>
            </a:fld>
            <a:endParaRPr lang="en-U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28" name="Group 32"/>
          <p:cNvGrpSpPr>
            <a:grpSpLocks/>
          </p:cNvGrpSpPr>
          <p:nvPr/>
        </p:nvGrpSpPr>
        <p:grpSpPr bwMode="auto">
          <a:xfrm>
            <a:off x="-31750" y="0"/>
            <a:ext cx="9178925" cy="6924675"/>
            <a:chOff x="-20" y="0"/>
            <a:chExt cx="5782" cy="4362"/>
          </a:xfrm>
        </p:grpSpPr>
        <p:sp>
          <p:nvSpPr>
            <p:cNvPr id="4124" name="Rectangle 28" descr="Stonbk"/>
            <p:cNvSpPr>
              <a:spLocks noChangeArrowheads="1"/>
            </p:cNvSpPr>
            <p:nvPr userDrawn="1"/>
          </p:nvSpPr>
          <p:spPr bwMode="white">
            <a:xfrm>
              <a:off x="-15" y="5"/>
              <a:ext cx="5775" cy="4311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5" name="Rectangle 9"/>
            <p:cNvSpPr>
              <a:spLocks noChangeArrowheads="1"/>
            </p:cNvSpPr>
            <p:nvPr userDrawn="1"/>
          </p:nvSpPr>
          <p:spPr bwMode="ltGray">
            <a:xfrm>
              <a:off x="0" y="0"/>
              <a:ext cx="743" cy="4334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5000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6" name="Rectangle 10"/>
            <p:cNvSpPr>
              <a:spLocks noChangeArrowheads="1"/>
            </p:cNvSpPr>
            <p:nvPr userDrawn="1"/>
          </p:nvSpPr>
          <p:spPr bwMode="hidden">
            <a:xfrm>
              <a:off x="695" y="0"/>
              <a:ext cx="50" cy="436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4107" name="Picture 11" descr="Astonbnr"/>
            <p:cNvPicPr>
              <a:picLocks noChangeAspect="1" noChangeArrowheads="1"/>
            </p:cNvPicPr>
            <p:nvPr userDrawn="1"/>
          </p:nvPicPr>
          <p:blipFill>
            <a:blip r:embed="rId3"/>
            <a:srcRect t="15163"/>
            <a:stretch>
              <a:fillRect/>
            </a:stretch>
          </p:blipFill>
          <p:spPr bwMode="gray">
            <a:xfrm>
              <a:off x="0" y="1705"/>
              <a:ext cx="5760" cy="498"/>
            </a:xfrm>
            <a:prstGeom prst="rect">
              <a:avLst/>
            </a:prstGeom>
            <a:noFill/>
          </p:spPr>
        </p:pic>
        <p:sp>
          <p:nvSpPr>
            <p:cNvPr id="4110" name="Rectangle 14"/>
            <p:cNvSpPr>
              <a:spLocks noChangeArrowheads="1"/>
            </p:cNvSpPr>
            <p:nvPr userDrawn="1"/>
          </p:nvSpPr>
          <p:spPr bwMode="hidden">
            <a:xfrm rot="5400000">
              <a:off x="3204" y="-396"/>
              <a:ext cx="47" cy="506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8" name="Rectangle 12"/>
            <p:cNvSpPr>
              <a:spLocks noChangeArrowheads="1"/>
            </p:cNvSpPr>
            <p:nvPr userDrawn="1"/>
          </p:nvSpPr>
          <p:spPr bwMode="hidden">
            <a:xfrm rot="5400000">
              <a:off x="3204" y="-852"/>
              <a:ext cx="47" cy="506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9" name="Rectangle 13"/>
            <p:cNvSpPr>
              <a:spLocks noChangeArrowheads="1"/>
            </p:cNvSpPr>
            <p:nvPr userDrawn="1"/>
          </p:nvSpPr>
          <p:spPr bwMode="hidden">
            <a:xfrm>
              <a:off x="-20" y="0"/>
              <a:ext cx="47" cy="434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 userDrawn="1"/>
          </p:nvSpPr>
          <p:spPr bwMode="auto">
            <a:xfrm>
              <a:off x="414" y="2118"/>
              <a:ext cx="281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 userDrawn="1"/>
          </p:nvSpPr>
          <p:spPr bwMode="auto">
            <a:xfrm flipV="1">
              <a:off x="27" y="2116"/>
              <a:ext cx="230" cy="1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0" name="Freeform 24"/>
            <p:cNvSpPr>
              <a:spLocks/>
            </p:cNvSpPr>
            <p:nvPr userDrawn="1"/>
          </p:nvSpPr>
          <p:spPr bwMode="auto">
            <a:xfrm>
              <a:off x="255" y="2115"/>
              <a:ext cx="65" cy="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12"/>
                </a:cxn>
                <a:cxn ang="0">
                  <a:pos x="27" y="23"/>
                </a:cxn>
                <a:cxn ang="0">
                  <a:pos x="36" y="35"/>
                </a:cxn>
                <a:cxn ang="0">
                  <a:pos x="47" y="45"/>
                </a:cxn>
                <a:cxn ang="0">
                  <a:pos x="56" y="66"/>
                </a:cxn>
                <a:cxn ang="0">
                  <a:pos x="63" y="80"/>
                </a:cxn>
                <a:cxn ang="0">
                  <a:pos x="65" y="86"/>
                </a:cxn>
              </a:cxnLst>
              <a:rect l="0" t="0" r="r" b="b"/>
              <a:pathLst>
                <a:path w="65" h="86">
                  <a:moveTo>
                    <a:pt x="0" y="0"/>
                  </a:moveTo>
                  <a:cubicBezTo>
                    <a:pt x="9" y="4"/>
                    <a:pt x="6" y="10"/>
                    <a:pt x="15" y="12"/>
                  </a:cubicBezTo>
                  <a:cubicBezTo>
                    <a:pt x="18" y="20"/>
                    <a:pt x="19" y="20"/>
                    <a:pt x="27" y="23"/>
                  </a:cubicBezTo>
                  <a:cubicBezTo>
                    <a:pt x="29" y="29"/>
                    <a:pt x="30" y="32"/>
                    <a:pt x="36" y="35"/>
                  </a:cubicBezTo>
                  <a:cubicBezTo>
                    <a:pt x="40" y="40"/>
                    <a:pt x="43" y="40"/>
                    <a:pt x="47" y="45"/>
                  </a:cubicBezTo>
                  <a:cubicBezTo>
                    <a:pt x="49" y="71"/>
                    <a:pt x="49" y="52"/>
                    <a:pt x="56" y="66"/>
                  </a:cubicBezTo>
                  <a:cubicBezTo>
                    <a:pt x="57" y="74"/>
                    <a:pt x="56" y="77"/>
                    <a:pt x="63" y="80"/>
                  </a:cubicBezTo>
                  <a:cubicBezTo>
                    <a:pt x="65" y="85"/>
                    <a:pt x="65" y="83"/>
                    <a:pt x="65" y="8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22" name="Freeform 26"/>
            <p:cNvSpPr>
              <a:spLocks/>
            </p:cNvSpPr>
            <p:nvPr userDrawn="1"/>
          </p:nvSpPr>
          <p:spPr bwMode="auto">
            <a:xfrm>
              <a:off x="344" y="2118"/>
              <a:ext cx="71" cy="84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61" y="27"/>
                </a:cxn>
                <a:cxn ang="0">
                  <a:pos x="52" y="57"/>
                </a:cxn>
                <a:cxn ang="0">
                  <a:pos x="46" y="72"/>
                </a:cxn>
                <a:cxn ang="0">
                  <a:pos x="33" y="63"/>
                </a:cxn>
                <a:cxn ang="0">
                  <a:pos x="25" y="51"/>
                </a:cxn>
                <a:cxn ang="0">
                  <a:pos x="10" y="39"/>
                </a:cxn>
                <a:cxn ang="0">
                  <a:pos x="4" y="77"/>
                </a:cxn>
                <a:cxn ang="0">
                  <a:pos x="1" y="84"/>
                </a:cxn>
              </a:cxnLst>
              <a:rect l="0" t="0" r="r" b="b"/>
              <a:pathLst>
                <a:path w="71" h="84">
                  <a:moveTo>
                    <a:pt x="69" y="0"/>
                  </a:moveTo>
                  <a:cubicBezTo>
                    <a:pt x="65" y="10"/>
                    <a:pt x="71" y="21"/>
                    <a:pt x="61" y="27"/>
                  </a:cubicBezTo>
                  <a:cubicBezTo>
                    <a:pt x="59" y="37"/>
                    <a:pt x="62" y="55"/>
                    <a:pt x="52" y="57"/>
                  </a:cubicBezTo>
                  <a:cubicBezTo>
                    <a:pt x="49" y="62"/>
                    <a:pt x="49" y="67"/>
                    <a:pt x="46" y="72"/>
                  </a:cubicBezTo>
                  <a:cubicBezTo>
                    <a:pt x="38" y="71"/>
                    <a:pt x="39" y="67"/>
                    <a:pt x="33" y="63"/>
                  </a:cubicBezTo>
                  <a:cubicBezTo>
                    <a:pt x="30" y="58"/>
                    <a:pt x="27" y="56"/>
                    <a:pt x="25" y="51"/>
                  </a:cubicBezTo>
                  <a:cubicBezTo>
                    <a:pt x="23" y="38"/>
                    <a:pt x="25" y="38"/>
                    <a:pt x="10" y="39"/>
                  </a:cubicBezTo>
                  <a:cubicBezTo>
                    <a:pt x="8" y="51"/>
                    <a:pt x="18" y="72"/>
                    <a:pt x="4" y="77"/>
                  </a:cubicBezTo>
                  <a:cubicBezTo>
                    <a:pt x="0" y="82"/>
                    <a:pt x="1" y="79"/>
                    <a:pt x="1" y="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44600" y="1247775"/>
            <a:ext cx="7772400" cy="1143000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2620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700463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1294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B8895D0-BD7F-4C48-9FFD-31A0390AF7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234B1-2C16-419C-BFFA-D9222CAA9C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CCC60-CB48-4FD1-88E6-BB1EEDCBCC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C7428-2ABC-4F9D-8B90-6CDC91A977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6F292-499A-4468-AF36-7E25CE13E5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6E8B8-92A5-40BF-AEF2-8D84248D37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59F6F-402E-4B29-8A8B-7A74C3746C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F8498-AF2A-4902-A2F6-2B4E82563D4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3E918-7086-478B-9050-4FCEB21037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1AA9E4-3816-4535-821D-1BDF6B761D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3D93D-ED4B-41EA-A093-5C36BA5087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0" y="0"/>
            <a:ext cx="9144000" cy="6869113"/>
            <a:chOff x="0" y="0"/>
            <a:chExt cx="5760" cy="4327"/>
          </a:xfrm>
        </p:grpSpPr>
        <p:sp>
          <p:nvSpPr>
            <p:cNvPr id="3075" name="Rectangle 3"/>
            <p:cNvSpPr>
              <a:spLocks noChangeArrowheads="1"/>
            </p:cNvSpPr>
            <p:nvPr userDrawn="1"/>
          </p:nvSpPr>
          <p:spPr bwMode="ltGray">
            <a:xfrm>
              <a:off x="0" y="405"/>
              <a:ext cx="743" cy="3922"/>
            </a:xfrm>
            <a:prstGeom prst="rect">
              <a:avLst/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3076" name="Picture 4" descr="Astonbnr"/>
            <p:cNvPicPr>
              <a:picLocks noChangeAspect="1" noChangeArrowheads="1"/>
            </p:cNvPicPr>
            <p:nvPr userDrawn="1"/>
          </p:nvPicPr>
          <p:blipFill>
            <a:blip r:embed="rId13"/>
            <a:srcRect t="15163"/>
            <a:stretch>
              <a:fillRect/>
            </a:stretch>
          </p:blipFill>
          <p:spPr bwMode="gray">
            <a:xfrm>
              <a:off x="0" y="0"/>
              <a:ext cx="5760" cy="498"/>
            </a:xfrm>
            <a:prstGeom prst="rect">
              <a:avLst/>
            </a:prstGeom>
            <a:noFill/>
          </p:spPr>
        </p:pic>
        <p:sp>
          <p:nvSpPr>
            <p:cNvPr id="3077" name="Rectangle 5"/>
            <p:cNvSpPr>
              <a:spLocks noChangeArrowheads="1"/>
            </p:cNvSpPr>
            <p:nvPr userDrawn="1"/>
          </p:nvSpPr>
          <p:spPr bwMode="white">
            <a:xfrm>
              <a:off x="704" y="181"/>
              <a:ext cx="5056" cy="38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8" name="Rectangle 6" descr="Stonbk"/>
            <p:cNvSpPr>
              <a:spLocks noChangeArrowheads="1"/>
            </p:cNvSpPr>
            <p:nvPr userDrawn="1"/>
          </p:nvSpPr>
          <p:spPr bwMode="white">
            <a:xfrm>
              <a:off x="747" y="224"/>
              <a:ext cx="5013" cy="4092"/>
            </a:xfrm>
            <a:prstGeom prst="rect">
              <a:avLst/>
            </a:prstGeom>
            <a:blipFill dpi="0" rotWithShape="0">
              <a:blip r:embed="rId14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9" name="Rectangle 7"/>
            <p:cNvSpPr>
              <a:spLocks noChangeArrowheads="1"/>
            </p:cNvSpPr>
            <p:nvPr userDrawn="1"/>
          </p:nvSpPr>
          <p:spPr bwMode="white">
            <a:xfrm>
              <a:off x="703" y="186"/>
              <a:ext cx="46" cy="4134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0" name="Line 8"/>
            <p:cNvSpPr>
              <a:spLocks noChangeShapeType="1"/>
            </p:cNvSpPr>
            <p:nvPr userDrawn="1"/>
          </p:nvSpPr>
          <p:spPr bwMode="hidden">
            <a:xfrm>
              <a:off x="0" y="415"/>
              <a:ext cx="257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1" name="Line 9"/>
            <p:cNvSpPr>
              <a:spLocks noChangeShapeType="1"/>
            </p:cNvSpPr>
            <p:nvPr userDrawn="1"/>
          </p:nvSpPr>
          <p:spPr bwMode="hidden">
            <a:xfrm>
              <a:off x="421" y="412"/>
              <a:ext cx="282" cy="0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7" cy="432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83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12573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73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7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57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fld id="{99095276-9540-4936-97AE-08786E8D4FD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1117600" y="268288"/>
            <a:ext cx="8026400" cy="74612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zoom/>
  </p:transition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verbos reflexivos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Spanish 2 and Spanish 3</a:t>
            </a:r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Times New Roman" pitchFamily="18" charset="0"/>
              </a:rPr>
              <a:t>Lavarse (</a:t>
            </a:r>
            <a:r>
              <a:rPr lang="en-US" i="1">
                <a:cs typeface="Times New Roman" pitchFamily="18" charset="0"/>
              </a:rPr>
              <a:t>to wash</a:t>
            </a:r>
            <a:r>
              <a:rPr lang="en-US">
                <a:cs typeface="Times New Roman" pitchFamily="18" charset="0"/>
              </a:rPr>
              <a:t>)</a:t>
            </a:r>
            <a:r>
              <a:rPr lang="en-US"/>
              <a:t>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I wash (myself)	</a:t>
            </a:r>
            <a:br>
              <a:rPr lang="en-US" sz="2400" i="1">
                <a:cs typeface="Times New Roman" pitchFamily="18" charset="0"/>
              </a:rPr>
            </a:br>
            <a:r>
              <a:rPr lang="en-US" sz="2400" b="1">
                <a:cs typeface="Times New Roman" pitchFamily="18" charset="0"/>
              </a:rPr>
              <a:t>me</a:t>
            </a:r>
            <a:r>
              <a:rPr lang="en-US" sz="2400">
                <a:cs typeface="Times New Roman" pitchFamily="18" charset="0"/>
              </a:rPr>
              <a:t> lavo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>
                <a:cs typeface="Times New Roman" pitchFamily="18" charset="0"/>
              </a:rPr>
              <a:t> 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you wash (yourself)</a:t>
            </a:r>
            <a:r>
              <a:rPr lang="en-US" sz="2400">
                <a:cs typeface="Times New Roman" pitchFamily="18" charset="0"/>
              </a:rPr>
              <a:t>	</a:t>
            </a:r>
            <a:br>
              <a:rPr lang="en-US" sz="2400">
                <a:cs typeface="Times New Roman" pitchFamily="18" charset="0"/>
              </a:rPr>
            </a:br>
            <a:r>
              <a:rPr lang="en-US" sz="2400" b="1">
                <a:cs typeface="Times New Roman" pitchFamily="18" charset="0"/>
              </a:rPr>
              <a:t>te</a:t>
            </a:r>
            <a:r>
              <a:rPr lang="en-US" sz="2400">
                <a:cs typeface="Times New Roman" pitchFamily="18" charset="0"/>
              </a:rPr>
              <a:t> lavas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>
                <a:cs typeface="Times New Roman" pitchFamily="18" charset="0"/>
              </a:rPr>
              <a:t> 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you wash (yourself)	</a:t>
            </a:r>
            <a:br>
              <a:rPr lang="en-US" sz="2400" i="1">
                <a:cs typeface="Times New Roman" pitchFamily="18" charset="0"/>
              </a:rPr>
            </a:br>
            <a:r>
              <a:rPr lang="en-US" sz="2400" b="1">
                <a:cs typeface="Times New Roman" pitchFamily="18" charset="0"/>
              </a:rPr>
              <a:t>se</a:t>
            </a:r>
            <a:r>
              <a:rPr lang="en-US" sz="2400">
                <a:cs typeface="Times New Roman" pitchFamily="18" charset="0"/>
              </a:rPr>
              <a:t> lava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he/she/it washes</a:t>
            </a:r>
            <a:r>
              <a:rPr lang="en-US" sz="2400">
                <a:cs typeface="Times New Roman" pitchFamily="18" charset="0"/>
              </a:rPr>
              <a:t>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  (himself/herself/itself)</a:t>
            </a:r>
            <a:r>
              <a:rPr lang="en-US" sz="2400"/>
              <a:t> 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>
                <a:cs typeface="Times New Roman" pitchFamily="18" charset="0"/>
              </a:rPr>
              <a:t>nos</a:t>
            </a:r>
            <a:r>
              <a:rPr lang="en-US" sz="2400">
                <a:cs typeface="Times New Roman" pitchFamily="18" charset="0"/>
              </a:rPr>
              <a:t> lavamos	</a:t>
            </a:r>
            <a:r>
              <a:rPr lang="en-US" sz="2400" i="1">
                <a:cs typeface="Times New Roman" pitchFamily="18" charset="0"/>
              </a:rPr>
              <a:t>we wash (ourselves)</a:t>
            </a:r>
            <a:endParaRPr lang="en-US" sz="24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 </a:t>
            </a:r>
            <a:endParaRPr lang="en-US" sz="24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>
                <a:cs typeface="Times New Roman" pitchFamily="18" charset="0"/>
              </a:rPr>
              <a:t>os </a:t>
            </a:r>
            <a:r>
              <a:rPr lang="en-US" sz="2400">
                <a:cs typeface="Times New Roman" pitchFamily="18" charset="0"/>
              </a:rPr>
              <a:t>laváis	</a:t>
            </a:r>
            <a:r>
              <a:rPr lang="en-US" sz="2400" i="1">
                <a:cs typeface="Times New Roman" pitchFamily="18" charset="0"/>
              </a:rPr>
              <a:t>you wash (yourselves)</a:t>
            </a:r>
            <a:endParaRPr lang="en-US" sz="24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>
                <a:cs typeface="Times New Roman" pitchFamily="18" charset="0"/>
              </a:rPr>
              <a:t> </a:t>
            </a:r>
            <a:endParaRPr lang="en-US" sz="24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>
                <a:cs typeface="Times New Roman" pitchFamily="18" charset="0"/>
              </a:rPr>
              <a:t>se</a:t>
            </a:r>
            <a:r>
              <a:rPr lang="en-US" sz="2400">
                <a:cs typeface="Times New Roman" pitchFamily="18" charset="0"/>
              </a:rPr>
              <a:t> lavan	</a:t>
            </a:r>
            <a:r>
              <a:rPr lang="en-US" sz="2400" i="1">
                <a:cs typeface="Times New Roman" pitchFamily="18" charset="0"/>
              </a:rPr>
              <a:t>you wash (yourselves)</a:t>
            </a:r>
            <a:endParaRPr lang="en-US" sz="2400">
              <a:cs typeface="Times New Roman" pitchFamily="18" charset="0"/>
            </a:endParaRPr>
          </a:p>
          <a:p>
            <a:pPr algn="r">
              <a:lnSpc>
                <a:spcPct val="90000"/>
              </a:lnSpc>
              <a:buFont typeface="Wingdings" pitchFamily="2" charset="2"/>
              <a:buNone/>
            </a:pPr>
            <a:r>
              <a:rPr lang="en-US" sz="2400" i="1">
                <a:cs typeface="Times New Roman" pitchFamily="18" charset="0"/>
              </a:rPr>
              <a:t>they wash (themselves)</a:t>
            </a:r>
            <a:endParaRPr lang="en-US" sz="2400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>
                <a:cs typeface="Times New Roman" pitchFamily="18" charset="0"/>
              </a:rPr>
              <a:t> 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400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explanation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Times New Roman" pitchFamily="18" charset="0"/>
              </a:rPr>
              <a:t>A verb is </a:t>
            </a:r>
            <a:r>
              <a:rPr lang="en-US" i="1">
                <a:cs typeface="Times New Roman" pitchFamily="18" charset="0"/>
              </a:rPr>
              <a:t>reflexive</a:t>
            </a:r>
            <a:r>
              <a:rPr lang="en-US">
                <a:cs typeface="Times New Roman" pitchFamily="18" charset="0"/>
              </a:rPr>
              <a:t> when the subject does the action to or for himself. A reflexive pronoun always accompanies such a verb. The pronoun agrees in person and number with the subject of the verb. Reflexive pronouns precede a conjugated verb.</a:t>
            </a:r>
          </a:p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 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explanation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Los niños </a:t>
            </a:r>
            <a:r>
              <a:rPr lang="en-US" b="1">
                <a:cs typeface="Times New Roman" pitchFamily="18" charset="0"/>
              </a:rPr>
              <a:t>se bañan</a:t>
            </a:r>
            <a:r>
              <a:rPr lang="en-US">
                <a:cs typeface="Times New Roman" pitchFamily="18" charset="0"/>
              </a:rPr>
              <a:t> de noche.	</a:t>
            </a:r>
          </a:p>
          <a:p>
            <a:pPr>
              <a:buFont typeface="Wingdings" pitchFamily="2" charset="2"/>
              <a:buNone/>
            </a:pPr>
            <a:r>
              <a:rPr lang="en-US" i="1">
                <a:cs typeface="Times New Roman" pitchFamily="18" charset="0"/>
              </a:rPr>
              <a:t>	The children bathe (themselves) at night.</a:t>
            </a:r>
            <a:endParaRPr lang="en-US"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en-US"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Yo siempre </a:t>
            </a:r>
            <a:r>
              <a:rPr lang="en-US" b="1">
                <a:cs typeface="Times New Roman" pitchFamily="18" charset="0"/>
              </a:rPr>
              <a:t>me acuesto</a:t>
            </a:r>
            <a:r>
              <a:rPr lang="en-US">
                <a:cs typeface="Times New Roman" pitchFamily="18" charset="0"/>
              </a:rPr>
              <a:t> a las once.</a:t>
            </a:r>
          </a:p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	</a:t>
            </a:r>
            <a:r>
              <a:rPr lang="en-US" i="1">
                <a:cs typeface="Times New Roman" pitchFamily="18" charset="0"/>
              </a:rPr>
              <a:t>I always go to bed at eleven.</a:t>
            </a:r>
            <a:endParaRPr lang="en-US"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n-US" i="1">
                <a:cs typeface="Times New Roman" pitchFamily="18" charset="0"/>
              </a:rPr>
              <a:t> </a:t>
            </a:r>
            <a:endParaRPr lang="en-US"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explanation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The reflexive pronoun is necessary only when the subject does something to or for </a:t>
            </a:r>
            <a:r>
              <a:rPr lang="en-US" sz="2800" i="1" u="sng">
                <a:cs typeface="Times New Roman" pitchFamily="18" charset="0"/>
              </a:rPr>
              <a:t>itself</a:t>
            </a:r>
            <a:r>
              <a:rPr lang="en-US" sz="2800" i="1">
                <a:cs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 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Mamá </a:t>
            </a:r>
            <a:r>
              <a:rPr lang="en-US" sz="2800" b="1" i="1" u="sng">
                <a:cs typeface="Times New Roman" pitchFamily="18" charset="0"/>
              </a:rPr>
              <a:t>se</a:t>
            </a:r>
            <a:r>
              <a:rPr lang="en-US" sz="2800" b="1" i="1">
                <a:cs typeface="Times New Roman" pitchFamily="18" charset="0"/>
              </a:rPr>
              <a:t> despierta</a:t>
            </a:r>
            <a:r>
              <a:rPr lang="en-US" sz="2800" i="1">
                <a:cs typeface="Times New Roman" pitchFamily="18" charset="0"/>
              </a:rPr>
              <a:t> primero y luego </a:t>
            </a:r>
            <a:r>
              <a:rPr lang="en-US" sz="2800" b="1" i="1">
                <a:cs typeface="Times New Roman" pitchFamily="18" charset="0"/>
              </a:rPr>
              <a:t>despierta</a:t>
            </a:r>
            <a:r>
              <a:rPr lang="en-US" sz="2800" i="1">
                <a:cs typeface="Times New Roman" pitchFamily="18" charset="0"/>
              </a:rPr>
              <a:t> a los niños.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	Mother wakes up first and then wakes up the children.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 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Primero </a:t>
            </a:r>
            <a:r>
              <a:rPr lang="en-US" sz="2800" b="1" i="1" u="sng">
                <a:cs typeface="Times New Roman" pitchFamily="18" charset="0"/>
              </a:rPr>
              <a:t>me</a:t>
            </a:r>
            <a:r>
              <a:rPr lang="en-US" sz="2800" b="1" i="1">
                <a:cs typeface="Times New Roman" pitchFamily="18" charset="0"/>
              </a:rPr>
              <a:t> baño</a:t>
            </a:r>
            <a:r>
              <a:rPr lang="en-US" sz="2800" i="1">
                <a:cs typeface="Times New Roman" pitchFamily="18" charset="0"/>
              </a:rPr>
              <a:t> y luego </a:t>
            </a:r>
            <a:r>
              <a:rPr lang="en-US" sz="2800" b="1" i="1">
                <a:cs typeface="Times New Roman" pitchFamily="18" charset="0"/>
              </a:rPr>
              <a:t>baño</a:t>
            </a:r>
            <a:r>
              <a:rPr lang="en-US" sz="2800" i="1">
                <a:cs typeface="Times New Roman" pitchFamily="18" charset="0"/>
              </a:rPr>
              <a:t> a los niños.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	First I bathe, and then I bathe the children.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i="1"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>
                <a:cs typeface="Times New Roman" pitchFamily="18" charset="0"/>
              </a:rPr>
              <a:t>Reflexive verbs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r>
              <a:rPr lang="en-US" sz="2400">
                <a:cs typeface="Times New Roman" pitchFamily="18" charset="0"/>
              </a:rPr>
              <a:t>Say what you and your relatives normally do by adding the correct form of the missing verbs:</a:t>
            </a:r>
            <a:endParaRPr lang="en-US" sz="240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1.	Mi tía siempre _________ (despertarse) tarde.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2.	Yo ________ (levantarse) muy temprano.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3.	Mi padre _________ (afeitarse) en el baño.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4.	Nosotros _________ (bañarse) por la mañana.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>
                <a:cs typeface="Times New Roman" pitchFamily="18" charset="0"/>
              </a:rPr>
              <a:t>Reflexive verbs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r>
              <a:rPr lang="en-US" sz="2400">
                <a:cs typeface="Times New Roman" pitchFamily="18" charset="0"/>
              </a:rPr>
              <a:t>Say what you and your relatives normally do by adding the correct form of the missing verbs:</a:t>
            </a:r>
            <a:endParaRPr lang="en-US" sz="240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5.	Mi hermana ____ (lavarse) la cabeza todos los días.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6.	Mis primos _______ (vestirse) en diez minutos.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7.	Yo ____ (desvestirse) y _____ (acostarse).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8.	Mi mamá ______ (preocuparse) mucho cuando yo llego tarde.</a:t>
            </a:r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>
                <a:cs typeface="Times New Roman" pitchFamily="18" charset="0"/>
              </a:rPr>
              <a:t>Reflexive verbs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r>
              <a:rPr lang="en-US" sz="2400">
                <a:cs typeface="Times New Roman" pitchFamily="18" charset="0"/>
              </a:rPr>
              <a:t>Say what you and your relatives normally do by adding the correct form of the missing verbs:</a:t>
            </a:r>
            <a:endParaRPr lang="en-US" sz="240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    Try adding a sentence that describes what each individual does afterwards. Use another reflexive verb if possible:</a:t>
            </a:r>
          </a:p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 </a:t>
            </a:r>
          </a:p>
          <a:p>
            <a:pPr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Example: Mi tía siempre se despierta tarde; después, tiene que bañarse rápidamente para ir al trabajo. </a:t>
            </a:r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>
                <a:cs typeface="Times New Roman" pitchFamily="18" charset="0"/>
              </a:rPr>
              <a:t>Reflexive verbs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r>
              <a:rPr lang="en-US" sz="2400">
                <a:cs typeface="Times New Roman" pitchFamily="18" charset="0"/>
              </a:rPr>
              <a:t>Say what you and your relatives normally do by adding the correct form of the missing verbs:</a:t>
            </a:r>
            <a:endParaRPr lang="en-US" sz="240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1.	Mi tía siempre _________ (despertarse) tarde.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2.	Yo ________ (levantarse) muy temprano.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3.	Mi padre _________ (afeitarse) en el baño.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4.	Nosotros _________ (bañarse) por la mañana.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>
                <a:cs typeface="Times New Roman" pitchFamily="18" charset="0"/>
              </a:rPr>
              <a:t>Reflexive verbs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r>
              <a:rPr lang="en-US" sz="2400">
                <a:cs typeface="Times New Roman" pitchFamily="18" charset="0"/>
              </a:rPr>
              <a:t>Say what you and your relatives normally do by adding the correct form of the missing verbs:</a:t>
            </a:r>
            <a:endParaRPr lang="en-US" sz="240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5.	Mi hermana ____ (lavarse) la cabeza todos los días.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6.	Mis primos _______ (vestirse) en diez minutos.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7.	Yo ____ (desvestirse) y _____ (acostarse).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8.	Mi mamá ______ (preocuparse) mucho cuando yo llego tarde.</a:t>
            </a:r>
          </a:p>
        </p:txBody>
      </p:sp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>
                <a:cs typeface="Arial" charset="0"/>
              </a:rPr>
              <a:t>Reflexive verbs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>
                <a:latin typeface="Times New Roman" pitchFamily="18" charset="0"/>
                <a:cs typeface="Times New Roman" pitchFamily="18" charset="0"/>
              </a:rPr>
            </a:br>
            <a:r>
              <a:rPr lang="en-US" sz="2400">
                <a:cs typeface="Arial" charset="0"/>
              </a:rPr>
              <a:t>With a partner, take turns saying what these people do according to the time and the circumstances.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endParaRPr lang="en-US" sz="2400"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1.	 A las seis de la mañana, yo </a:t>
            </a:r>
            <a:br>
              <a:rPr lang="en-US">
                <a:cs typeface="Times New Roman" pitchFamily="18" charset="0"/>
              </a:rPr>
            </a:br>
            <a:r>
              <a:rPr lang="en-US">
                <a:cs typeface="Times New Roman" pitchFamily="18" charset="0"/>
              </a:rPr>
              <a:t> __________.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2. En el baño, Carlos _________ con </a:t>
            </a:r>
            <a:br>
              <a:rPr lang="en-US">
                <a:cs typeface="Times New Roman" pitchFamily="18" charset="0"/>
              </a:rPr>
            </a:br>
            <a:r>
              <a:rPr lang="en-US">
                <a:cs typeface="Times New Roman" pitchFamily="18" charset="0"/>
              </a:rPr>
              <a:t> champú.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3. Antes de salir, tú te bañas y te </a:t>
            </a:r>
            <a:br>
              <a:rPr lang="en-US">
                <a:cs typeface="Times New Roman" pitchFamily="18" charset="0"/>
              </a:rPr>
            </a:br>
            <a:r>
              <a:rPr lang="en-US">
                <a:cs typeface="Times New Roman" pitchFamily="18" charset="0"/>
              </a:rPr>
              <a:t> ______________.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4.	 En la tienda, antes de comprar un </a:t>
            </a:r>
            <a:br>
              <a:rPr lang="en-US">
                <a:cs typeface="Times New Roman" pitchFamily="18" charset="0"/>
              </a:rPr>
            </a:br>
            <a:r>
              <a:rPr lang="en-US">
                <a:cs typeface="Times New Roman" pitchFamily="18" charset="0"/>
              </a:rPr>
              <a:t> vestido, Rocío...</a:t>
            </a:r>
            <a:endParaRPr lang="en-US"/>
          </a:p>
        </p:txBody>
      </p:sp>
    </p:spTree>
  </p:cSld>
  <p:clrMapOvr>
    <a:masterClrMapping/>
  </p:clrMapOvr>
  <p:transition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>
                <a:cs typeface="Arial" charset="0"/>
              </a:rPr>
              <a:t>Reflexive verbs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>
                <a:latin typeface="Times New Roman" pitchFamily="18" charset="0"/>
                <a:cs typeface="Times New Roman" pitchFamily="18" charset="0"/>
              </a:rPr>
            </a:br>
            <a:r>
              <a:rPr lang="en-US" sz="2400">
                <a:cs typeface="Arial" charset="0"/>
              </a:rPr>
              <a:t>With a partner, take turns saying what these people do according to the time and the circumstances.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endParaRPr lang="en-US" sz="2400">
              <a:cs typeface="Times New Roman" pitchFamily="18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5.	Cuando hace mucho frío, nosotros...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6.	Frente al espejo, mi hermana...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7. 	Mi papá _____ con una máquina de afeitar.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8.  Cuando yo vuelvo a mi casa muy tarde, mis padres... </a:t>
            </a:r>
          </a:p>
        </p:txBody>
      </p:sp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>
                <a:cs typeface="Arial" charset="0"/>
              </a:rPr>
              <a:t>Reflexive verbs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>
                <a:latin typeface="Times New Roman" pitchFamily="18" charset="0"/>
                <a:cs typeface="Times New Roman" pitchFamily="18" charset="0"/>
              </a:rPr>
            </a:br>
            <a:r>
              <a:rPr lang="en-US" sz="2400">
                <a:cs typeface="Arial" charset="0"/>
              </a:rPr>
              <a:t>With a partner, take turns saying what these people do according to the time and the circumstances.</a:t>
            </a:r>
            <a:r>
              <a:rPr lang="en-US" sz="2400">
                <a:cs typeface="Times New Roman" pitchFamily="18" charset="0"/>
              </a:rPr>
              <a:t/>
            </a:r>
            <a:br>
              <a:rPr lang="en-US" sz="2400">
                <a:cs typeface="Times New Roman" pitchFamily="18" charset="0"/>
              </a:rPr>
            </a:br>
            <a:endParaRPr lang="en-US" sz="2400">
              <a:cs typeface="Times New Roman" pitchFamily="18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9.  En la clase, cuando están aburridos, los estudiantes...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>
                <a:cs typeface="Times New Roman" pitchFamily="18" charset="0"/>
              </a:rPr>
              <a:t>10. A las once de la noche, Uds. ...</a:t>
            </a:r>
          </a:p>
        </p:txBody>
      </p:sp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/>
              <a:t>El Fin</a:t>
            </a:r>
          </a:p>
        </p:txBody>
      </p:sp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Sandstone">
  <a:themeElements>
    <a:clrScheme name="Sandstone 1">
      <a:dk1>
        <a:srgbClr val="333333"/>
      </a:dk1>
      <a:lt1>
        <a:srgbClr val="BAB9A0"/>
      </a:lt1>
      <a:dk2>
        <a:srgbClr val="000000"/>
      </a:dk2>
      <a:lt2>
        <a:srgbClr val="333329"/>
      </a:lt2>
      <a:accent1>
        <a:srgbClr val="F4F3D9"/>
      </a:accent1>
      <a:accent2>
        <a:srgbClr val="E09142"/>
      </a:accent2>
      <a:accent3>
        <a:srgbClr val="D9D9CD"/>
      </a:accent3>
      <a:accent4>
        <a:srgbClr val="2A2A2A"/>
      </a:accent4>
      <a:accent5>
        <a:srgbClr val="F8F8E9"/>
      </a:accent5>
      <a:accent6>
        <a:srgbClr val="CB833B"/>
      </a:accent6>
      <a:hlink>
        <a:srgbClr val="AE4828"/>
      </a:hlink>
      <a:folHlink>
        <a:srgbClr val="6A6954"/>
      </a:folHlink>
    </a:clrScheme>
    <a:fontScheme name="Sandston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ndston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Designs\Sandstone.pot</Template>
  <TotalTime>40</TotalTime>
  <Words>549</Words>
  <Application>Microsoft PowerPoint</Application>
  <PresentationFormat>On-screen Show (4:3)</PresentationFormat>
  <Paragraphs>74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Times New Roman</vt:lpstr>
      <vt:lpstr>Arial</vt:lpstr>
      <vt:lpstr>Wingdings</vt:lpstr>
      <vt:lpstr>Sandstone</vt:lpstr>
      <vt:lpstr>Slide 1</vt:lpstr>
      <vt:lpstr>verbos reflexivos</vt:lpstr>
      <vt:lpstr>Lavarse (to wash) </vt:lpstr>
      <vt:lpstr>Reflexive explanation</vt:lpstr>
      <vt:lpstr>Reflexive explanation</vt:lpstr>
      <vt:lpstr>Reflexive explanation</vt:lpstr>
      <vt:lpstr>Reflexive verbs Say what you and your relatives normally do by adding the correct form of the missing verbs:</vt:lpstr>
      <vt:lpstr>Reflexive verbs Say what you and your relatives normally do by adding the correct form of the missing verbs:</vt:lpstr>
      <vt:lpstr>Reflexive verbs Say what you and your relatives normally do by adding the correct form of the missing verbs:</vt:lpstr>
      <vt:lpstr>Reflexive verbs Say what you and your relatives normally do by adding the correct form of the missing verbs:</vt:lpstr>
      <vt:lpstr>Reflexive verbs Say what you and your relatives normally do by adding the correct form of the missing verbs:</vt:lpstr>
      <vt:lpstr>Reflexive verbs With a partner, take turns saying what these people do according to the time and the circumstances. </vt:lpstr>
      <vt:lpstr>Reflexive verbs With a partner, take turns saying what these people do according to the time and the circumstances. </vt:lpstr>
      <vt:lpstr>Reflexive verbs With a partner, take turns saying what these people do according to the time and the circumstances. </vt:lpstr>
      <vt:lpstr>Slide 15</vt:lpstr>
    </vt:vector>
  </TitlesOfParts>
  <Company>Purdue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Susie's System</dc:creator>
  <cp:lastModifiedBy>localuser</cp:lastModifiedBy>
  <cp:revision>8</cp:revision>
  <cp:lastPrinted>1601-01-01T00:00:00Z</cp:lastPrinted>
  <dcterms:created xsi:type="dcterms:W3CDTF">2004-10-25T01:28:02Z</dcterms:created>
  <dcterms:modified xsi:type="dcterms:W3CDTF">2008-01-13T22:21:47Z</dcterms:modified>
</cp:coreProperties>
</file>